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7" r:id="rId2"/>
    <p:sldId id="278" r:id="rId3"/>
    <p:sldId id="258" r:id="rId4"/>
    <p:sldId id="280" r:id="rId5"/>
    <p:sldId id="281" r:id="rId6"/>
    <p:sldId id="282" r:id="rId7"/>
    <p:sldId id="260" r:id="rId8"/>
    <p:sldId id="283" r:id="rId9"/>
    <p:sldId id="284" r:id="rId10"/>
    <p:sldId id="263" r:id="rId11"/>
    <p:sldId id="268" r:id="rId12"/>
    <p:sldId id="269" r:id="rId13"/>
    <p:sldId id="285" r:id="rId14"/>
    <p:sldId id="271" r:id="rId15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14" autoAdjust="0"/>
  </p:normalViewPr>
  <p:slideViewPr>
    <p:cSldViewPr>
      <p:cViewPr varScale="1">
        <p:scale>
          <a:sx n="99" d="100"/>
          <a:sy n="99" d="100"/>
        </p:scale>
        <p:origin x="19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5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9241B0-1461-42A5-8E96-A02AB167BF7F}" type="doc">
      <dgm:prSet loTypeId="urn:microsoft.com/office/officeart/2005/8/layout/radial6" loCatId="relationship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4A535EEB-DEFE-4386-9A16-7AE977090F2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600" b="1" i="0" u="none" strike="noStrike" cap="none" normalizeH="0" baseline="0" dirty="0" smtClean="0">
              <a:ln/>
              <a:effectLst/>
              <a:latin typeface="Verdana" pitchFamily="34" charset="0"/>
            </a:rPr>
            <a:t>Haavanhoidon tavanomaiset varotoimet</a:t>
          </a:r>
        </a:p>
      </dgm:t>
    </dgm:pt>
    <dgm:pt modelId="{41CED28A-8E6A-4AB7-BFC7-7C939F1F8C75}" type="parTrans" cxnId="{CCC45574-E017-4FD0-A603-B973E415C366}">
      <dgm:prSet/>
      <dgm:spPr/>
      <dgm:t>
        <a:bodyPr/>
        <a:lstStyle/>
        <a:p>
          <a:endParaRPr lang="fi-FI"/>
        </a:p>
      </dgm:t>
    </dgm:pt>
    <dgm:pt modelId="{C5096063-4D0B-4063-99B6-6F263D810004}" type="sibTrans" cxnId="{CCC45574-E017-4FD0-A603-B973E415C366}">
      <dgm:prSet/>
      <dgm:spPr/>
      <dgm:t>
        <a:bodyPr/>
        <a:lstStyle/>
        <a:p>
          <a:endParaRPr lang="fi-FI"/>
        </a:p>
      </dgm:t>
    </dgm:pt>
    <dgm:pt modelId="{CC63742E-C208-47B4-823B-1433B929E9F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200" b="1" i="0" u="none" strike="noStrike" cap="none" normalizeH="0" baseline="0" dirty="0" smtClean="0">
              <a:ln/>
              <a:effectLst/>
              <a:latin typeface="Verdana" pitchFamily="34" charset="0"/>
            </a:rPr>
            <a:t>Käsihygienia</a:t>
          </a:r>
        </a:p>
      </dgm:t>
    </dgm:pt>
    <dgm:pt modelId="{2D37D7BA-E657-4F0C-9E3B-E95592C94870}" type="parTrans" cxnId="{B52D6F9E-D9DA-492F-9F07-A6BFC81C1DB1}">
      <dgm:prSet/>
      <dgm:spPr/>
      <dgm:t>
        <a:bodyPr/>
        <a:lstStyle/>
        <a:p>
          <a:endParaRPr lang="fi-FI"/>
        </a:p>
      </dgm:t>
    </dgm:pt>
    <dgm:pt modelId="{82335AAA-126E-4C8F-B8B6-29646BB33778}" type="sibTrans" cxnId="{B52D6F9E-D9DA-492F-9F07-A6BFC81C1DB1}">
      <dgm:prSet/>
      <dgm:spPr/>
      <dgm:t>
        <a:bodyPr/>
        <a:lstStyle/>
        <a:p>
          <a:endParaRPr lang="fi-FI"/>
        </a:p>
      </dgm:t>
    </dgm:pt>
    <dgm:pt modelId="{0A078612-26D1-4086-9E17-DA4D8A3F79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b="1" i="0" u="none" strike="noStrike" cap="none" normalizeH="0" baseline="0" dirty="0" smtClean="0">
              <a:ln/>
              <a:effectLst/>
              <a:latin typeface="Verdana" pitchFamily="34" charset="0"/>
            </a:rPr>
            <a:t>Hoito- ja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b="1" i="0" u="none" strike="noStrike" cap="none" normalizeH="0" baseline="0" dirty="0" smtClean="0">
              <a:ln/>
              <a:effectLst/>
              <a:latin typeface="Verdana" pitchFamily="34" charset="0"/>
            </a:rPr>
            <a:t>tutkimus-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b="1" i="0" u="none" strike="noStrike" cap="none" normalizeH="0" baseline="0" dirty="0" smtClean="0">
              <a:ln/>
              <a:effectLst/>
              <a:latin typeface="Verdana" pitchFamily="34" charset="0"/>
            </a:rPr>
            <a:t>välineiden huolto</a:t>
          </a:r>
        </a:p>
      </dgm:t>
    </dgm:pt>
    <dgm:pt modelId="{CA710F85-CF83-4E26-8738-24CAC1FB6732}" type="parTrans" cxnId="{FA30A137-F45F-4A77-8EE7-4A1AE142FE7E}">
      <dgm:prSet/>
      <dgm:spPr/>
      <dgm:t>
        <a:bodyPr/>
        <a:lstStyle/>
        <a:p>
          <a:endParaRPr lang="fi-FI"/>
        </a:p>
      </dgm:t>
    </dgm:pt>
    <dgm:pt modelId="{56A81FF1-BCE1-4E11-9A9E-13F1475971F0}" type="sibTrans" cxnId="{FA30A137-F45F-4A77-8EE7-4A1AE142FE7E}">
      <dgm:prSet/>
      <dgm:spPr/>
      <dgm:t>
        <a:bodyPr/>
        <a:lstStyle/>
        <a:p>
          <a:endParaRPr lang="fi-FI"/>
        </a:p>
      </dgm:t>
    </dgm:pt>
    <dgm:pt modelId="{B6E1FBC8-CE9F-413C-B1CC-24B217BFCD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b="1" i="0" u="none" strike="noStrike" cap="none" normalizeH="0" baseline="0" smtClean="0">
              <a:ln/>
              <a:effectLst/>
              <a:latin typeface="Verdana" pitchFamily="34" charset="0"/>
            </a:rPr>
            <a:t>Pisto- ja viilto-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b="1" i="0" u="none" strike="noStrike" cap="none" normalizeH="0" baseline="0" smtClean="0">
              <a:ln/>
              <a:effectLst/>
              <a:latin typeface="Verdana" pitchFamily="34" charset="0"/>
            </a:rPr>
            <a:t>vahinkojen torjunta</a:t>
          </a:r>
          <a:endParaRPr kumimoji="0" lang="fi-FI" b="1" i="0" u="none" strike="noStrike" cap="none" normalizeH="0" baseline="0" dirty="0" smtClean="0">
            <a:ln/>
            <a:effectLst/>
            <a:latin typeface="Verdana" pitchFamily="34" charset="0"/>
          </a:endParaRPr>
        </a:p>
      </dgm:t>
    </dgm:pt>
    <dgm:pt modelId="{7A352110-DAFF-4343-8276-2310346A15FF}" type="parTrans" cxnId="{D007CBA3-0DFC-4B0C-ACCF-2BE32BCA0133}">
      <dgm:prSet/>
      <dgm:spPr/>
      <dgm:t>
        <a:bodyPr/>
        <a:lstStyle/>
        <a:p>
          <a:endParaRPr lang="fi-FI"/>
        </a:p>
      </dgm:t>
    </dgm:pt>
    <dgm:pt modelId="{1EE4FB4A-B942-4088-9594-4F527C768AED}" type="sibTrans" cxnId="{D007CBA3-0DFC-4B0C-ACCF-2BE32BCA0133}">
      <dgm:prSet/>
      <dgm:spPr/>
      <dgm:t>
        <a:bodyPr/>
        <a:lstStyle/>
        <a:p>
          <a:endParaRPr lang="fi-FI"/>
        </a:p>
      </dgm:t>
    </dgm:pt>
    <dgm:pt modelId="{7640E3EF-72C2-44D9-82A3-CA98279F16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b="1" i="0" u="none" strike="noStrike" cap="none" normalizeH="0" baseline="0" dirty="0" smtClean="0">
              <a:ln/>
              <a:effectLst/>
              <a:latin typeface="Verdana" pitchFamily="34" charset="0"/>
            </a:rPr>
            <a:t>Työskentelytavat</a:t>
          </a:r>
        </a:p>
      </dgm:t>
    </dgm:pt>
    <dgm:pt modelId="{4BE682CB-C800-47BA-9BAB-354E7BE6E23A}" type="parTrans" cxnId="{D2AF716B-60BC-442C-9340-1664FA986B72}">
      <dgm:prSet/>
      <dgm:spPr/>
      <dgm:t>
        <a:bodyPr/>
        <a:lstStyle/>
        <a:p>
          <a:endParaRPr lang="fi-FI"/>
        </a:p>
      </dgm:t>
    </dgm:pt>
    <dgm:pt modelId="{1299FE70-6AD1-4623-86A1-A77B3E915C47}" type="sibTrans" cxnId="{D2AF716B-60BC-442C-9340-1664FA986B72}">
      <dgm:prSet/>
      <dgm:spPr/>
      <dgm:t>
        <a:bodyPr/>
        <a:lstStyle/>
        <a:p>
          <a:endParaRPr lang="fi-FI"/>
        </a:p>
      </dgm:t>
    </dgm:pt>
    <dgm:pt modelId="{6EE00F04-534A-41FF-ABFA-AD85447C2D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b="1" i="0" u="none" strike="noStrike" cap="none" normalizeH="0" baseline="0" dirty="0" smtClean="0">
              <a:ln/>
              <a:effectLst/>
              <a:latin typeface="Verdana" pitchFamily="34" charset="0"/>
            </a:rPr>
            <a:t>Suojainten käyttö</a:t>
          </a:r>
        </a:p>
      </dgm:t>
    </dgm:pt>
    <dgm:pt modelId="{971945C8-AA35-466E-BA4D-A7FDCBF09783}" type="parTrans" cxnId="{FD035C1B-C8C1-48EB-9761-3390279B3AA7}">
      <dgm:prSet/>
      <dgm:spPr/>
      <dgm:t>
        <a:bodyPr/>
        <a:lstStyle/>
        <a:p>
          <a:endParaRPr lang="fi-FI"/>
        </a:p>
      </dgm:t>
    </dgm:pt>
    <dgm:pt modelId="{BBB3EE80-4C61-4C25-96B8-146C68AB0A27}" type="sibTrans" cxnId="{FD035C1B-C8C1-48EB-9761-3390279B3AA7}">
      <dgm:prSet/>
      <dgm:spPr/>
      <dgm:t>
        <a:bodyPr/>
        <a:lstStyle/>
        <a:p>
          <a:endParaRPr lang="fi-FI"/>
        </a:p>
      </dgm:t>
    </dgm:pt>
    <dgm:pt modelId="{6A00C58D-8F35-4D2C-A632-A59E18BBACD1}">
      <dgm:prSet/>
      <dgm:spPr/>
      <dgm:t>
        <a:bodyPr/>
        <a:lstStyle/>
        <a:p>
          <a:endParaRPr lang="fi-FI"/>
        </a:p>
      </dgm:t>
    </dgm:pt>
    <dgm:pt modelId="{6E3A29F5-9F1F-4FBA-9919-79976DFD006E}" type="parTrans" cxnId="{02F5C2B8-4F82-494F-ADAD-944B8C5DA553}">
      <dgm:prSet/>
      <dgm:spPr/>
      <dgm:t>
        <a:bodyPr/>
        <a:lstStyle/>
        <a:p>
          <a:endParaRPr lang="fi-FI"/>
        </a:p>
      </dgm:t>
    </dgm:pt>
    <dgm:pt modelId="{A7783476-B159-4ED5-BF7B-25F7975FBA67}" type="sibTrans" cxnId="{02F5C2B8-4F82-494F-ADAD-944B8C5DA553}">
      <dgm:prSet/>
      <dgm:spPr/>
      <dgm:t>
        <a:bodyPr/>
        <a:lstStyle/>
        <a:p>
          <a:endParaRPr lang="fi-FI"/>
        </a:p>
      </dgm:t>
    </dgm:pt>
    <dgm:pt modelId="{4B189F76-4452-4557-907C-B3EDCCBE975B}" type="pres">
      <dgm:prSet presAssocID="{B19241B0-1461-42A5-8E96-A02AB167BF7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0D380431-6AD1-4040-A1CF-B94FDDC8ED1F}" type="pres">
      <dgm:prSet presAssocID="{4A535EEB-DEFE-4386-9A16-7AE977090F24}" presName="centerShape" presStyleLbl="node0" presStyleIdx="0" presStyleCnt="1"/>
      <dgm:spPr/>
      <dgm:t>
        <a:bodyPr/>
        <a:lstStyle/>
        <a:p>
          <a:endParaRPr lang="fi-FI"/>
        </a:p>
      </dgm:t>
    </dgm:pt>
    <dgm:pt modelId="{3849C868-5BC8-4BA6-8900-C4B2EA1DBF4D}" type="pres">
      <dgm:prSet presAssocID="{CC63742E-C208-47B4-823B-1433B929E9F4}" presName="node" presStyleLbl="node1" presStyleIdx="0" presStyleCnt="5" custRadScaleRad="74006" custRadScaleInc="53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8126213-25A1-4EC9-994B-AE313E14F109}" type="pres">
      <dgm:prSet presAssocID="{CC63742E-C208-47B4-823B-1433B929E9F4}" presName="dummy" presStyleCnt="0"/>
      <dgm:spPr/>
    </dgm:pt>
    <dgm:pt modelId="{5324FFA6-FD83-4A98-A00E-996E90AA7B7E}" type="pres">
      <dgm:prSet presAssocID="{82335AAA-126E-4C8F-B8B6-29646BB33778}" presName="sibTrans" presStyleLbl="sibTrans2D1" presStyleIdx="0" presStyleCnt="5"/>
      <dgm:spPr/>
      <dgm:t>
        <a:bodyPr/>
        <a:lstStyle/>
        <a:p>
          <a:endParaRPr lang="fi-FI"/>
        </a:p>
      </dgm:t>
    </dgm:pt>
    <dgm:pt modelId="{8F0948C8-1325-47C7-B39B-4B8E3CB23674}" type="pres">
      <dgm:prSet presAssocID="{0A078612-26D1-4086-9E17-DA4D8A3F799C}" presName="node" presStyleLbl="node1" presStyleIdx="1" presStyleCnt="5" custRadScaleRad="77529" custRadScaleInc="1146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BA11A00-0CE7-496C-90A9-4D4BCD8864F4}" type="pres">
      <dgm:prSet presAssocID="{0A078612-26D1-4086-9E17-DA4D8A3F799C}" presName="dummy" presStyleCnt="0"/>
      <dgm:spPr/>
    </dgm:pt>
    <dgm:pt modelId="{EABA8E05-E5D0-4F3A-A5CD-11E46C18C64F}" type="pres">
      <dgm:prSet presAssocID="{56A81FF1-BCE1-4E11-9A9E-13F1475971F0}" presName="sibTrans" presStyleLbl="sibTrans2D1" presStyleIdx="1" presStyleCnt="5"/>
      <dgm:spPr/>
      <dgm:t>
        <a:bodyPr/>
        <a:lstStyle/>
        <a:p>
          <a:endParaRPr lang="fi-FI"/>
        </a:p>
      </dgm:t>
    </dgm:pt>
    <dgm:pt modelId="{07BAB73F-B630-4A0D-9129-C0DB0675C2E1}" type="pres">
      <dgm:prSet presAssocID="{B6E1FBC8-CE9F-413C-B1CC-24B217BFCD3A}" presName="node" presStyleLbl="node1" presStyleIdx="2" presStyleCnt="5" custRadScaleRad="75956" custRadScaleInc="-2407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2FE88E7-CA91-4E35-897B-026574910DBE}" type="pres">
      <dgm:prSet presAssocID="{B6E1FBC8-CE9F-413C-B1CC-24B217BFCD3A}" presName="dummy" presStyleCnt="0"/>
      <dgm:spPr/>
    </dgm:pt>
    <dgm:pt modelId="{AB57040B-F54A-4BCC-B62E-82778E81E315}" type="pres">
      <dgm:prSet presAssocID="{1EE4FB4A-B942-4088-9594-4F527C768AED}" presName="sibTrans" presStyleLbl="sibTrans2D1" presStyleIdx="2" presStyleCnt="5"/>
      <dgm:spPr/>
      <dgm:t>
        <a:bodyPr/>
        <a:lstStyle/>
        <a:p>
          <a:endParaRPr lang="fi-FI"/>
        </a:p>
      </dgm:t>
    </dgm:pt>
    <dgm:pt modelId="{2D684E0D-6440-4320-8DCA-14B6DAAC3052}" type="pres">
      <dgm:prSet presAssocID="{7640E3EF-72C2-44D9-82A3-CA98279F16E8}" presName="node" presStyleLbl="node1" presStyleIdx="3" presStyleCnt="5" custRadScaleRad="76210" custRadScaleInc="2336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5B67EE9-0442-4FD7-9988-FBD20428E048}" type="pres">
      <dgm:prSet presAssocID="{7640E3EF-72C2-44D9-82A3-CA98279F16E8}" presName="dummy" presStyleCnt="0"/>
      <dgm:spPr/>
    </dgm:pt>
    <dgm:pt modelId="{0D7DF4D1-43F6-4810-9174-A77194AD5F89}" type="pres">
      <dgm:prSet presAssocID="{1299FE70-6AD1-4623-86A1-A77B3E915C47}" presName="sibTrans" presStyleLbl="sibTrans2D1" presStyleIdx="3" presStyleCnt="5"/>
      <dgm:spPr/>
      <dgm:t>
        <a:bodyPr/>
        <a:lstStyle/>
        <a:p>
          <a:endParaRPr lang="fi-FI"/>
        </a:p>
      </dgm:t>
    </dgm:pt>
    <dgm:pt modelId="{6652C064-36CE-40E9-A5B5-9E115D241F42}" type="pres">
      <dgm:prSet presAssocID="{6EE00F04-534A-41FF-ABFA-AD85447C2D90}" presName="node" presStyleLbl="node1" presStyleIdx="4" presStyleCnt="5" custRadScaleRad="77043" custRadScaleInc="492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3388FEC-9BCD-45F1-9479-79042FD89B37}" type="pres">
      <dgm:prSet presAssocID="{6EE00F04-534A-41FF-ABFA-AD85447C2D90}" presName="dummy" presStyleCnt="0"/>
      <dgm:spPr/>
    </dgm:pt>
    <dgm:pt modelId="{C806A8BF-2611-4CEA-95DF-880FC1E24438}" type="pres">
      <dgm:prSet presAssocID="{BBB3EE80-4C61-4C25-96B8-146C68AB0A27}" presName="sibTrans" presStyleLbl="sibTrans2D1" presStyleIdx="4" presStyleCnt="5"/>
      <dgm:spPr/>
      <dgm:t>
        <a:bodyPr/>
        <a:lstStyle/>
        <a:p>
          <a:endParaRPr lang="fi-FI"/>
        </a:p>
      </dgm:t>
    </dgm:pt>
  </dgm:ptLst>
  <dgm:cxnLst>
    <dgm:cxn modelId="{53E5FE5F-E855-4252-B7AC-2DBA22BAFB95}" type="presOf" srcId="{82335AAA-126E-4C8F-B8B6-29646BB33778}" destId="{5324FFA6-FD83-4A98-A00E-996E90AA7B7E}" srcOrd="0" destOrd="0" presId="urn:microsoft.com/office/officeart/2005/8/layout/radial6"/>
    <dgm:cxn modelId="{9F08677D-34B6-4E53-AC3F-F1BEF06460DE}" type="presOf" srcId="{1EE4FB4A-B942-4088-9594-4F527C768AED}" destId="{AB57040B-F54A-4BCC-B62E-82778E81E315}" srcOrd="0" destOrd="0" presId="urn:microsoft.com/office/officeart/2005/8/layout/radial6"/>
    <dgm:cxn modelId="{4B228A41-6286-4E41-A0A6-D2AE30046A17}" type="presOf" srcId="{4A535EEB-DEFE-4386-9A16-7AE977090F24}" destId="{0D380431-6AD1-4040-A1CF-B94FDDC8ED1F}" srcOrd="0" destOrd="0" presId="urn:microsoft.com/office/officeart/2005/8/layout/radial6"/>
    <dgm:cxn modelId="{C723D1B5-ADF3-4C09-AAB0-D69060909F4B}" type="presOf" srcId="{56A81FF1-BCE1-4E11-9A9E-13F1475971F0}" destId="{EABA8E05-E5D0-4F3A-A5CD-11E46C18C64F}" srcOrd="0" destOrd="0" presId="urn:microsoft.com/office/officeart/2005/8/layout/radial6"/>
    <dgm:cxn modelId="{6ED21639-5F31-4FCB-A406-ED6218CD2B17}" type="presOf" srcId="{0A078612-26D1-4086-9E17-DA4D8A3F799C}" destId="{8F0948C8-1325-47C7-B39B-4B8E3CB23674}" srcOrd="0" destOrd="0" presId="urn:microsoft.com/office/officeart/2005/8/layout/radial6"/>
    <dgm:cxn modelId="{B52D6F9E-D9DA-492F-9F07-A6BFC81C1DB1}" srcId="{4A535EEB-DEFE-4386-9A16-7AE977090F24}" destId="{CC63742E-C208-47B4-823B-1433B929E9F4}" srcOrd="0" destOrd="0" parTransId="{2D37D7BA-E657-4F0C-9E3B-E95592C94870}" sibTransId="{82335AAA-126E-4C8F-B8B6-29646BB33778}"/>
    <dgm:cxn modelId="{D007CBA3-0DFC-4B0C-ACCF-2BE32BCA0133}" srcId="{4A535EEB-DEFE-4386-9A16-7AE977090F24}" destId="{B6E1FBC8-CE9F-413C-B1CC-24B217BFCD3A}" srcOrd="2" destOrd="0" parTransId="{7A352110-DAFF-4343-8276-2310346A15FF}" sibTransId="{1EE4FB4A-B942-4088-9594-4F527C768AED}"/>
    <dgm:cxn modelId="{CCC45574-E017-4FD0-A603-B973E415C366}" srcId="{B19241B0-1461-42A5-8E96-A02AB167BF7F}" destId="{4A535EEB-DEFE-4386-9A16-7AE977090F24}" srcOrd="0" destOrd="0" parTransId="{41CED28A-8E6A-4AB7-BFC7-7C939F1F8C75}" sibTransId="{C5096063-4D0B-4063-99B6-6F263D810004}"/>
    <dgm:cxn modelId="{99AABEE3-BC51-4A50-ACE0-EFB167C3E171}" type="presOf" srcId="{B19241B0-1461-42A5-8E96-A02AB167BF7F}" destId="{4B189F76-4452-4557-907C-B3EDCCBE975B}" srcOrd="0" destOrd="0" presId="urn:microsoft.com/office/officeart/2005/8/layout/radial6"/>
    <dgm:cxn modelId="{FA30A137-F45F-4A77-8EE7-4A1AE142FE7E}" srcId="{4A535EEB-DEFE-4386-9A16-7AE977090F24}" destId="{0A078612-26D1-4086-9E17-DA4D8A3F799C}" srcOrd="1" destOrd="0" parTransId="{CA710F85-CF83-4E26-8738-24CAC1FB6732}" sibTransId="{56A81FF1-BCE1-4E11-9A9E-13F1475971F0}"/>
    <dgm:cxn modelId="{6E455938-5BEF-44F2-A2A4-484BEEBC04DF}" type="presOf" srcId="{CC63742E-C208-47B4-823B-1433B929E9F4}" destId="{3849C868-5BC8-4BA6-8900-C4B2EA1DBF4D}" srcOrd="0" destOrd="0" presId="urn:microsoft.com/office/officeart/2005/8/layout/radial6"/>
    <dgm:cxn modelId="{7DAC68BB-6121-4912-ABCB-FA53EE394AA0}" type="presOf" srcId="{6EE00F04-534A-41FF-ABFA-AD85447C2D90}" destId="{6652C064-36CE-40E9-A5B5-9E115D241F42}" srcOrd="0" destOrd="0" presId="urn:microsoft.com/office/officeart/2005/8/layout/radial6"/>
    <dgm:cxn modelId="{02F5C2B8-4F82-494F-ADAD-944B8C5DA553}" srcId="{B19241B0-1461-42A5-8E96-A02AB167BF7F}" destId="{6A00C58D-8F35-4D2C-A632-A59E18BBACD1}" srcOrd="1" destOrd="0" parTransId="{6E3A29F5-9F1F-4FBA-9919-79976DFD006E}" sibTransId="{A7783476-B159-4ED5-BF7B-25F7975FBA67}"/>
    <dgm:cxn modelId="{FD035C1B-C8C1-48EB-9761-3390279B3AA7}" srcId="{4A535EEB-DEFE-4386-9A16-7AE977090F24}" destId="{6EE00F04-534A-41FF-ABFA-AD85447C2D90}" srcOrd="4" destOrd="0" parTransId="{971945C8-AA35-466E-BA4D-A7FDCBF09783}" sibTransId="{BBB3EE80-4C61-4C25-96B8-146C68AB0A27}"/>
    <dgm:cxn modelId="{7E9C91CD-5534-4EDF-A970-7645BE9ACE1F}" type="presOf" srcId="{B6E1FBC8-CE9F-413C-B1CC-24B217BFCD3A}" destId="{07BAB73F-B630-4A0D-9129-C0DB0675C2E1}" srcOrd="0" destOrd="0" presId="urn:microsoft.com/office/officeart/2005/8/layout/radial6"/>
    <dgm:cxn modelId="{0D319F53-65BD-4FF7-87FC-0612A4E56F86}" type="presOf" srcId="{1299FE70-6AD1-4623-86A1-A77B3E915C47}" destId="{0D7DF4D1-43F6-4810-9174-A77194AD5F89}" srcOrd="0" destOrd="0" presId="urn:microsoft.com/office/officeart/2005/8/layout/radial6"/>
    <dgm:cxn modelId="{D2AF716B-60BC-442C-9340-1664FA986B72}" srcId="{4A535EEB-DEFE-4386-9A16-7AE977090F24}" destId="{7640E3EF-72C2-44D9-82A3-CA98279F16E8}" srcOrd="3" destOrd="0" parTransId="{4BE682CB-C800-47BA-9BAB-354E7BE6E23A}" sibTransId="{1299FE70-6AD1-4623-86A1-A77B3E915C47}"/>
    <dgm:cxn modelId="{AB84B280-2D91-49BB-AE5C-909E3818F30A}" type="presOf" srcId="{BBB3EE80-4C61-4C25-96B8-146C68AB0A27}" destId="{C806A8BF-2611-4CEA-95DF-880FC1E24438}" srcOrd="0" destOrd="0" presId="urn:microsoft.com/office/officeart/2005/8/layout/radial6"/>
    <dgm:cxn modelId="{600F76ED-5475-4BFE-B9DB-1DD4FE7510EF}" type="presOf" srcId="{7640E3EF-72C2-44D9-82A3-CA98279F16E8}" destId="{2D684E0D-6440-4320-8DCA-14B6DAAC3052}" srcOrd="0" destOrd="0" presId="urn:microsoft.com/office/officeart/2005/8/layout/radial6"/>
    <dgm:cxn modelId="{2E703033-E661-4880-B0C5-EBA883C50AEC}" type="presParOf" srcId="{4B189F76-4452-4557-907C-B3EDCCBE975B}" destId="{0D380431-6AD1-4040-A1CF-B94FDDC8ED1F}" srcOrd="0" destOrd="0" presId="urn:microsoft.com/office/officeart/2005/8/layout/radial6"/>
    <dgm:cxn modelId="{F6503441-335D-4C91-AB10-827308923812}" type="presParOf" srcId="{4B189F76-4452-4557-907C-B3EDCCBE975B}" destId="{3849C868-5BC8-4BA6-8900-C4B2EA1DBF4D}" srcOrd="1" destOrd="0" presId="urn:microsoft.com/office/officeart/2005/8/layout/radial6"/>
    <dgm:cxn modelId="{B1B3FD7D-DAEB-4B76-970A-10A351B6F453}" type="presParOf" srcId="{4B189F76-4452-4557-907C-B3EDCCBE975B}" destId="{78126213-25A1-4EC9-994B-AE313E14F109}" srcOrd="2" destOrd="0" presId="urn:microsoft.com/office/officeart/2005/8/layout/radial6"/>
    <dgm:cxn modelId="{003FFFAF-0C7C-4D0A-8E4E-BBF9262B6BC9}" type="presParOf" srcId="{4B189F76-4452-4557-907C-B3EDCCBE975B}" destId="{5324FFA6-FD83-4A98-A00E-996E90AA7B7E}" srcOrd="3" destOrd="0" presId="urn:microsoft.com/office/officeart/2005/8/layout/radial6"/>
    <dgm:cxn modelId="{8610C907-5776-42AF-B675-D878DBA89C4F}" type="presParOf" srcId="{4B189F76-4452-4557-907C-B3EDCCBE975B}" destId="{8F0948C8-1325-47C7-B39B-4B8E3CB23674}" srcOrd="4" destOrd="0" presId="urn:microsoft.com/office/officeart/2005/8/layout/radial6"/>
    <dgm:cxn modelId="{B7FD22C0-8483-402C-98F3-D70F2A570149}" type="presParOf" srcId="{4B189F76-4452-4557-907C-B3EDCCBE975B}" destId="{DBA11A00-0CE7-496C-90A9-4D4BCD8864F4}" srcOrd="5" destOrd="0" presId="urn:microsoft.com/office/officeart/2005/8/layout/radial6"/>
    <dgm:cxn modelId="{6FC5034B-2363-4149-81C1-2D5CB8966356}" type="presParOf" srcId="{4B189F76-4452-4557-907C-B3EDCCBE975B}" destId="{EABA8E05-E5D0-4F3A-A5CD-11E46C18C64F}" srcOrd="6" destOrd="0" presId="urn:microsoft.com/office/officeart/2005/8/layout/radial6"/>
    <dgm:cxn modelId="{4C006CF4-1188-4A90-ADE7-E97E6D612A9A}" type="presParOf" srcId="{4B189F76-4452-4557-907C-B3EDCCBE975B}" destId="{07BAB73F-B630-4A0D-9129-C0DB0675C2E1}" srcOrd="7" destOrd="0" presId="urn:microsoft.com/office/officeart/2005/8/layout/radial6"/>
    <dgm:cxn modelId="{C403F548-8E44-4233-8D58-8C77D604DA29}" type="presParOf" srcId="{4B189F76-4452-4557-907C-B3EDCCBE975B}" destId="{B2FE88E7-CA91-4E35-897B-026574910DBE}" srcOrd="8" destOrd="0" presId="urn:microsoft.com/office/officeart/2005/8/layout/radial6"/>
    <dgm:cxn modelId="{23227360-C0BE-4DEA-A6F9-41306B462F73}" type="presParOf" srcId="{4B189F76-4452-4557-907C-B3EDCCBE975B}" destId="{AB57040B-F54A-4BCC-B62E-82778E81E315}" srcOrd="9" destOrd="0" presId="urn:microsoft.com/office/officeart/2005/8/layout/radial6"/>
    <dgm:cxn modelId="{CB4BDC0D-0E38-48CC-AE7F-BFA1CDC5D92E}" type="presParOf" srcId="{4B189F76-4452-4557-907C-B3EDCCBE975B}" destId="{2D684E0D-6440-4320-8DCA-14B6DAAC3052}" srcOrd="10" destOrd="0" presId="urn:microsoft.com/office/officeart/2005/8/layout/radial6"/>
    <dgm:cxn modelId="{AA84C3BC-BEBC-42FA-8E83-E238F48E258C}" type="presParOf" srcId="{4B189F76-4452-4557-907C-B3EDCCBE975B}" destId="{E5B67EE9-0442-4FD7-9988-FBD20428E048}" srcOrd="11" destOrd="0" presId="urn:microsoft.com/office/officeart/2005/8/layout/radial6"/>
    <dgm:cxn modelId="{D4EB108C-A36F-40F1-AC19-55CEB534F97B}" type="presParOf" srcId="{4B189F76-4452-4557-907C-B3EDCCBE975B}" destId="{0D7DF4D1-43F6-4810-9174-A77194AD5F89}" srcOrd="12" destOrd="0" presId="urn:microsoft.com/office/officeart/2005/8/layout/radial6"/>
    <dgm:cxn modelId="{38CFC361-9CA8-4F38-A5CC-6B00F1D9C85D}" type="presParOf" srcId="{4B189F76-4452-4557-907C-B3EDCCBE975B}" destId="{6652C064-36CE-40E9-A5B5-9E115D241F42}" srcOrd="13" destOrd="0" presId="urn:microsoft.com/office/officeart/2005/8/layout/radial6"/>
    <dgm:cxn modelId="{0C50654F-47A6-46B0-8C8E-F936C5A4CE2F}" type="presParOf" srcId="{4B189F76-4452-4557-907C-B3EDCCBE975B}" destId="{33388FEC-9BCD-45F1-9479-79042FD89B37}" srcOrd="14" destOrd="0" presId="urn:microsoft.com/office/officeart/2005/8/layout/radial6"/>
    <dgm:cxn modelId="{E063E543-ABC0-4849-BFE1-A59A9616C58E}" type="presParOf" srcId="{4B189F76-4452-4557-907C-B3EDCCBE975B}" destId="{C806A8BF-2611-4CEA-95DF-880FC1E24438}" srcOrd="15" destOrd="0" presId="urn:microsoft.com/office/officeart/2005/8/layout/radial6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6A8BF-2611-4CEA-95DF-880FC1E24438}">
      <dsp:nvSpPr>
        <dsp:cNvPr id="0" name=""/>
        <dsp:cNvSpPr/>
      </dsp:nvSpPr>
      <dsp:spPr>
        <a:xfrm>
          <a:off x="2121689" y="1543962"/>
          <a:ext cx="5643333" cy="5643333"/>
        </a:xfrm>
        <a:prstGeom prst="blockArc">
          <a:avLst>
            <a:gd name="adj1" fmla="val 12624819"/>
            <a:gd name="adj2" fmla="val 15792475"/>
            <a:gd name="adj3" fmla="val 4641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7DF4D1-43F6-4810-9174-A77194AD5F89}">
      <dsp:nvSpPr>
        <dsp:cNvPr id="0" name=""/>
        <dsp:cNvSpPr/>
      </dsp:nvSpPr>
      <dsp:spPr>
        <a:xfrm>
          <a:off x="2457808" y="634473"/>
          <a:ext cx="5643333" cy="5643333"/>
        </a:xfrm>
        <a:prstGeom prst="blockArc">
          <a:avLst>
            <a:gd name="adj1" fmla="val 8382369"/>
            <a:gd name="adj2" fmla="val 11409113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57040B-F54A-4BCC-B62E-82778E81E315}">
      <dsp:nvSpPr>
        <dsp:cNvPr id="0" name=""/>
        <dsp:cNvSpPr/>
      </dsp:nvSpPr>
      <dsp:spPr>
        <a:xfrm>
          <a:off x="1742342" y="35031"/>
          <a:ext cx="5643333" cy="5643333"/>
        </a:xfrm>
        <a:prstGeom prst="blockArc">
          <a:avLst>
            <a:gd name="adj1" fmla="val 3564352"/>
            <a:gd name="adj2" fmla="val 7212525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BA8E05-E5D0-4F3A-A5CD-11E46C18C64F}">
      <dsp:nvSpPr>
        <dsp:cNvPr id="0" name=""/>
        <dsp:cNvSpPr/>
      </dsp:nvSpPr>
      <dsp:spPr>
        <a:xfrm>
          <a:off x="1072801" y="590374"/>
          <a:ext cx="5643333" cy="5643333"/>
        </a:xfrm>
        <a:prstGeom prst="blockArc">
          <a:avLst>
            <a:gd name="adj1" fmla="val 21217501"/>
            <a:gd name="adj2" fmla="val 2474809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24FFA6-FD83-4A98-A00E-996E90AA7B7E}">
      <dsp:nvSpPr>
        <dsp:cNvPr id="0" name=""/>
        <dsp:cNvSpPr/>
      </dsp:nvSpPr>
      <dsp:spPr>
        <a:xfrm>
          <a:off x="1351964" y="1527347"/>
          <a:ext cx="5643333" cy="5643333"/>
        </a:xfrm>
        <a:prstGeom prst="blockArc">
          <a:avLst>
            <a:gd name="adj1" fmla="val 16755914"/>
            <a:gd name="adj2" fmla="val 19991576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380431-6AD1-4040-A1CF-B94FDDC8ED1F}">
      <dsp:nvSpPr>
        <dsp:cNvPr id="0" name=""/>
        <dsp:cNvSpPr/>
      </dsp:nvSpPr>
      <dsp:spPr>
        <a:xfrm>
          <a:off x="3272730" y="2368755"/>
          <a:ext cx="2598539" cy="2598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600" b="1" i="0" u="none" strike="noStrike" kern="1200" cap="none" normalizeH="0" baseline="0" dirty="0" smtClean="0">
              <a:ln/>
              <a:effectLst/>
              <a:latin typeface="Verdana" pitchFamily="34" charset="0"/>
            </a:rPr>
            <a:t>Haavanhoidon tavanomaiset varotoimet</a:t>
          </a:r>
        </a:p>
      </dsp:txBody>
      <dsp:txXfrm>
        <a:off x="3653277" y="2749302"/>
        <a:ext cx="1837445" cy="1837445"/>
      </dsp:txXfrm>
    </dsp:sp>
    <dsp:sp modelId="{3849C868-5BC8-4BA6-8900-C4B2EA1DBF4D}">
      <dsp:nvSpPr>
        <dsp:cNvPr id="0" name=""/>
        <dsp:cNvSpPr/>
      </dsp:nvSpPr>
      <dsp:spPr>
        <a:xfrm>
          <a:off x="3707902" y="719299"/>
          <a:ext cx="1818977" cy="18189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200" b="1" i="0" u="none" strike="noStrike" kern="1200" cap="none" normalizeH="0" baseline="0" dirty="0" smtClean="0">
              <a:ln/>
              <a:effectLst/>
              <a:latin typeface="Verdana" pitchFamily="34" charset="0"/>
            </a:rPr>
            <a:t>Käsihygienia</a:t>
          </a:r>
        </a:p>
      </dsp:txBody>
      <dsp:txXfrm>
        <a:off x="3974285" y="985682"/>
        <a:ext cx="1286211" cy="1286211"/>
      </dsp:txXfrm>
    </dsp:sp>
    <dsp:sp modelId="{8F0948C8-1325-47C7-B39B-4B8E3CB23674}">
      <dsp:nvSpPr>
        <dsp:cNvPr id="0" name=""/>
        <dsp:cNvSpPr/>
      </dsp:nvSpPr>
      <dsp:spPr>
        <a:xfrm>
          <a:off x="5724119" y="2196520"/>
          <a:ext cx="1818977" cy="18189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000" b="1" i="0" u="none" strike="noStrike" kern="1200" cap="none" normalizeH="0" baseline="0" dirty="0" smtClean="0">
              <a:ln/>
              <a:effectLst/>
              <a:latin typeface="Verdana" pitchFamily="34" charset="0"/>
            </a:rPr>
            <a:t>Hoito- ja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000" b="1" i="0" u="none" strike="noStrike" kern="1200" cap="none" normalizeH="0" baseline="0" dirty="0" smtClean="0">
              <a:ln/>
              <a:effectLst/>
              <a:latin typeface="Verdana" pitchFamily="34" charset="0"/>
            </a:rPr>
            <a:t>tutkimus-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000" b="1" i="0" u="none" strike="noStrike" kern="1200" cap="none" normalizeH="0" baseline="0" dirty="0" smtClean="0">
              <a:ln/>
              <a:effectLst/>
              <a:latin typeface="Verdana" pitchFamily="34" charset="0"/>
            </a:rPr>
            <a:t>välineiden huolto</a:t>
          </a:r>
        </a:p>
      </dsp:txBody>
      <dsp:txXfrm>
        <a:off x="5990502" y="2462903"/>
        <a:ext cx="1286211" cy="1286211"/>
      </dsp:txXfrm>
    </dsp:sp>
    <dsp:sp modelId="{07BAB73F-B630-4A0D-9129-C0DB0675C2E1}">
      <dsp:nvSpPr>
        <dsp:cNvPr id="0" name=""/>
        <dsp:cNvSpPr/>
      </dsp:nvSpPr>
      <dsp:spPr>
        <a:xfrm>
          <a:off x="5057288" y="4319715"/>
          <a:ext cx="1818977" cy="18189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000" b="1" i="0" u="none" strike="noStrike" kern="1200" cap="none" normalizeH="0" baseline="0" smtClean="0">
              <a:ln/>
              <a:effectLst/>
              <a:latin typeface="Verdana" pitchFamily="34" charset="0"/>
            </a:rPr>
            <a:t>Pisto- ja viilto-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000" b="1" i="0" u="none" strike="noStrike" kern="1200" cap="none" normalizeH="0" baseline="0" smtClean="0">
              <a:ln/>
              <a:effectLst/>
              <a:latin typeface="Verdana" pitchFamily="34" charset="0"/>
            </a:rPr>
            <a:t>vahinkojen torjunta</a:t>
          </a:r>
          <a:endParaRPr kumimoji="0" lang="fi-FI" sz="1000" b="1" i="0" u="none" strike="noStrike" kern="1200" cap="none" normalizeH="0" baseline="0" dirty="0" smtClean="0">
            <a:ln/>
            <a:effectLst/>
            <a:latin typeface="Verdana" pitchFamily="34" charset="0"/>
          </a:endParaRPr>
        </a:p>
      </dsp:txBody>
      <dsp:txXfrm>
        <a:off x="5323671" y="4586098"/>
        <a:ext cx="1286211" cy="1286211"/>
      </dsp:txXfrm>
    </dsp:sp>
    <dsp:sp modelId="{2D684E0D-6440-4320-8DCA-14B6DAAC3052}">
      <dsp:nvSpPr>
        <dsp:cNvPr id="0" name=""/>
        <dsp:cNvSpPr/>
      </dsp:nvSpPr>
      <dsp:spPr>
        <a:xfrm>
          <a:off x="2267740" y="4329097"/>
          <a:ext cx="1818977" cy="18189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000" b="1" i="0" u="none" strike="noStrike" kern="1200" cap="none" normalizeH="0" baseline="0" dirty="0" smtClean="0">
              <a:ln/>
              <a:effectLst/>
              <a:latin typeface="Verdana" pitchFamily="34" charset="0"/>
            </a:rPr>
            <a:t>Työskentelytavat</a:t>
          </a:r>
        </a:p>
      </dsp:txBody>
      <dsp:txXfrm>
        <a:off x="2534123" y="4595480"/>
        <a:ext cx="1286211" cy="1286211"/>
      </dsp:txXfrm>
    </dsp:sp>
    <dsp:sp modelId="{6652C064-36CE-40E9-A5B5-9E115D241F42}">
      <dsp:nvSpPr>
        <dsp:cNvPr id="0" name=""/>
        <dsp:cNvSpPr/>
      </dsp:nvSpPr>
      <dsp:spPr>
        <a:xfrm>
          <a:off x="1656953" y="2060852"/>
          <a:ext cx="1818977" cy="18189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sz="1000" b="1" i="0" u="none" strike="noStrike" kern="1200" cap="none" normalizeH="0" baseline="0" dirty="0" smtClean="0">
              <a:ln/>
              <a:effectLst/>
              <a:latin typeface="Verdana" pitchFamily="34" charset="0"/>
            </a:rPr>
            <a:t>Suojainten käyttö</a:t>
          </a:r>
        </a:p>
      </dsp:txBody>
      <dsp:txXfrm>
        <a:off x="1923336" y="2327235"/>
        <a:ext cx="1286211" cy="1286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BFD5BC8-3E3C-4ABC-BEB4-743E769AAE68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3DB09DAB-3A27-4718-85D0-76672E2B89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6953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47A7E183-1D0A-4F07-A9AB-B51850C3860E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F171A65A-45BD-482F-AF63-38BB6F92D5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54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 smtClean="0">
                <a:latin typeface="Trebuchet MS" pitchFamily="34" charset="0"/>
              </a:rPr>
              <a:t>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111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880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9543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528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3882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709">
              <a:defRPr/>
            </a:pPr>
            <a:endParaRPr lang="fi-FI" b="1" baseline="0" dirty="0" smtClean="0"/>
          </a:p>
          <a:p>
            <a:pPr defTabSz="920709">
              <a:defRPr/>
            </a:pPr>
            <a:endParaRPr lang="fi-FI" b="1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3271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633" indent="-172633">
              <a:buFontTx/>
              <a:buChar char="-"/>
            </a:pPr>
            <a:endParaRPr lang="fi-FI" b="1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105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06" lvl="1"/>
            <a:endParaRPr lang="fi-FI" sz="2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42840-593A-4757-BB8E-A78BDD6E1D9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89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5886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661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2105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5487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531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A65A-45BD-482F-AF63-38BB6F92D55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01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779912" y="1844825"/>
            <a:ext cx="4896544" cy="1755626"/>
          </a:xfrm>
        </p:spPr>
        <p:txBody>
          <a:bodyPr>
            <a:normAutofit/>
          </a:bodyPr>
          <a:lstStyle>
            <a:lvl1pPr algn="l"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779912" y="3886200"/>
            <a:ext cx="4752528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2"/>
          </p:nvPr>
        </p:nvSpPr>
        <p:spPr>
          <a:xfrm>
            <a:off x="250825" y="140400"/>
            <a:ext cx="3241675" cy="55451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838" y="548680"/>
            <a:ext cx="2910846" cy="57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68EB95-72B7-4353-BBBA-B000A46A49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934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936104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2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/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0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7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6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834107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7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12" name="Tekstin paikkamerkki 4"/>
          <p:cNvSpPr>
            <a:spLocks noGrp="1"/>
          </p:cNvSpPr>
          <p:nvPr>
            <p:ph type="body" sz="quarter" idx="12"/>
          </p:nvPr>
        </p:nvSpPr>
        <p:spPr>
          <a:xfrm>
            <a:off x="457653" y="1318997"/>
            <a:ext cx="4041775" cy="834107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0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/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8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9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rebuchet M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8000" y="6237312"/>
            <a:ext cx="1331168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2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1188000" y="6237312"/>
            <a:ext cx="1259160" cy="365125"/>
          </a:xfrm>
        </p:spPr>
        <p:txBody>
          <a:bodyPr/>
          <a:lstStyle/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7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899592" y="2636912"/>
            <a:ext cx="7344816" cy="730002"/>
          </a:xfrm>
        </p:spPr>
        <p:txBody>
          <a:bodyPr anchor="b">
            <a:noAutofit/>
          </a:bodyPr>
          <a:lstStyle>
            <a:lvl1pPr algn="ctr">
              <a:defRPr sz="2800" b="1">
                <a:solidFill>
                  <a:srgbClr val="00A9C8"/>
                </a:solidFill>
                <a:latin typeface="Trebuchet MS" pitchFamily="34" charset="0"/>
              </a:defRPr>
            </a:lvl1pPr>
          </a:lstStyle>
          <a:p>
            <a:r>
              <a:rPr lang="fi-FI" dirty="0" smtClean="0"/>
              <a:t>Yhteydenottotiedot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812" y="4435944"/>
            <a:ext cx="2246376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9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87624" y="6356350"/>
            <a:ext cx="1403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A0A10522-FA09-4C5C-9023-3037AA5B56B5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464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58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>
                <a:solidFill>
                  <a:schemeClr val="tx2"/>
                </a:solidFill>
              </a:rPr>
              <a:t>Infektioiden torjunnan näkökulma haavanhoidossa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Ajankohtaista infektioiden torjunnasta, alueellinen koulutuspäivä </a:t>
            </a:r>
          </a:p>
          <a:p>
            <a:r>
              <a:rPr lang="fi-FI" dirty="0" smtClean="0"/>
              <a:t>23.9.2021, OYS</a:t>
            </a:r>
          </a:p>
          <a:p>
            <a:r>
              <a:rPr lang="fi-FI" dirty="0" smtClean="0"/>
              <a:t>Hygieniahoitaja Sirpa Ukkola </a:t>
            </a:r>
          </a:p>
          <a:p>
            <a:r>
              <a:rPr lang="fi-FI" dirty="0" smtClean="0"/>
              <a:t>Infektioiden torjuntayksikkö</a:t>
            </a:r>
          </a:p>
          <a:p>
            <a:r>
              <a:rPr lang="fi-FI" dirty="0" smtClean="0"/>
              <a:t>040-5087512</a:t>
            </a:r>
          </a:p>
          <a:p>
            <a:endParaRPr lang="fi-FI" dirty="0"/>
          </a:p>
        </p:txBody>
      </p:sp>
      <p:pic>
        <p:nvPicPr>
          <p:cNvPr id="4" name="Picture 2" descr="C:\Users\Sirpa\Pictures\haavanhoi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1908212" cy="155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5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Haavanhoidon jälkeen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Huolla käytetyt haavanhoitovälineet heti haavanhoidon päätyttyä</a:t>
            </a:r>
          </a:p>
          <a:p>
            <a:pPr marL="0" indent="0">
              <a:buNone/>
            </a:pPr>
            <a:endParaRPr lang="fi-FI" sz="1100" dirty="0" smtClean="0"/>
          </a:p>
          <a:p>
            <a:pPr lvl="1"/>
            <a:r>
              <a:rPr lang="fi-FI" dirty="0" smtClean="0"/>
              <a:t>Monikäyttöiset </a:t>
            </a:r>
            <a:r>
              <a:rPr lang="fi-FI" dirty="0"/>
              <a:t>instrumentit huolletaan osastolla mahdollisuuksien mukaan </a:t>
            </a:r>
            <a:r>
              <a:rPr lang="fi-FI" dirty="0" err="1"/>
              <a:t>dekossa</a:t>
            </a:r>
            <a:r>
              <a:rPr lang="fi-FI" dirty="0"/>
              <a:t> (desinfektio-ohjelma) ja lähetetään sitten </a:t>
            </a:r>
            <a:r>
              <a:rPr lang="fi-FI" dirty="0" smtClean="0"/>
              <a:t>välinehuoltoon</a:t>
            </a:r>
          </a:p>
          <a:p>
            <a:pPr marL="457200" lvl="1" indent="0">
              <a:buNone/>
            </a:pPr>
            <a:endParaRPr lang="fi-FI" sz="1100" dirty="0"/>
          </a:p>
          <a:p>
            <a:pPr lvl="1"/>
            <a:r>
              <a:rPr lang="fi-FI" dirty="0" smtClean="0"/>
              <a:t>Kertakäyttöiset instrumentit hävitetään oman laitoksen jätteiden käsittely ohjeistuksen mukaisesti</a:t>
            </a:r>
          </a:p>
          <a:p>
            <a:pPr marL="457200" lvl="1" indent="0">
              <a:buNone/>
            </a:pPr>
            <a:endParaRPr lang="fi-FI" sz="1100" dirty="0" smtClean="0"/>
          </a:p>
          <a:p>
            <a:pPr marL="457200" lvl="1" indent="0">
              <a:buNone/>
            </a:pPr>
            <a:endParaRPr lang="fi-FI" sz="1300" dirty="0" smtClean="0"/>
          </a:p>
          <a:p>
            <a:r>
              <a:rPr lang="fi-FI" dirty="0" smtClean="0"/>
              <a:t>Puhdista </a:t>
            </a:r>
            <a:r>
              <a:rPr lang="fi-FI" dirty="0"/>
              <a:t>h</a:t>
            </a:r>
            <a:r>
              <a:rPr lang="fi-FI" dirty="0" smtClean="0"/>
              <a:t>aavaeritteet pinnoilta kloorilla 1000ppm. Erite imeytetään ensin paperipyyhkeeseen.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27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Haavan paranemisen seuranta ja kirjaaminen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Haavan ulkonäkö, haavanhoito-ohjeistus ja toteutus kirjataan potilaan hoitosuunnitelmaan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Haavan kliinisen tilanteen, toteutetun hoidon ja jatkohoitosuunnitelman </a:t>
            </a:r>
            <a:r>
              <a:rPr lang="fi-FI" b="1" dirty="0" smtClean="0"/>
              <a:t>dokumentointi on tärkeä osa hoidon kokonaisuutta</a:t>
            </a:r>
            <a:endParaRPr lang="fi-FI" b="1" dirty="0"/>
          </a:p>
        </p:txBody>
      </p:sp>
      <p:sp>
        <p:nvSpPr>
          <p:cNvPr id="4" name="Alanuoli 3"/>
          <p:cNvSpPr/>
          <p:nvPr/>
        </p:nvSpPr>
        <p:spPr>
          <a:xfrm>
            <a:off x="3275856" y="3212976"/>
            <a:ext cx="2016224" cy="978408"/>
          </a:xfrm>
          <a:prstGeom prst="downArrow">
            <a:avLst/>
          </a:prstGeom>
          <a:solidFill>
            <a:schemeClr val="tx2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3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>
                <a:solidFill>
                  <a:schemeClr val="tx2"/>
                </a:solidFill>
              </a:rPr>
              <a:t>Haavainfektioiden seuranta</a:t>
            </a:r>
            <a:endParaRPr lang="fi-FI" sz="4000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Tee tarvittaessa hoitoon liittyvästä haavainfektiosta infektioilmoitus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Infektioiden tunnistaminen hoitoon liittyväksi ja ilmoittaminen seurantajärjestelmään on </a:t>
            </a:r>
            <a:r>
              <a:rPr lang="fi-FI" b="1" dirty="0" smtClean="0"/>
              <a:t>tärkeä osa hoidon laadunvarmistuskäytäntöä</a:t>
            </a:r>
          </a:p>
        </p:txBody>
      </p:sp>
      <p:sp>
        <p:nvSpPr>
          <p:cNvPr id="4" name="Alanuoli 3"/>
          <p:cNvSpPr/>
          <p:nvPr/>
        </p:nvSpPr>
        <p:spPr>
          <a:xfrm>
            <a:off x="3225819" y="2811735"/>
            <a:ext cx="2016224" cy="978408"/>
          </a:xfrm>
          <a:prstGeom prst="downArrow">
            <a:avLst/>
          </a:prstGeom>
          <a:solidFill>
            <a:schemeClr val="tx2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Muita huomioitavia asioita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Potilaan sijoittaminen</a:t>
            </a:r>
          </a:p>
          <a:p>
            <a:pPr marL="0" indent="0">
              <a:buNone/>
            </a:pPr>
            <a:endParaRPr lang="fi-FI" sz="1000" dirty="0" smtClean="0"/>
          </a:p>
          <a:p>
            <a:pPr lvl="1"/>
            <a:r>
              <a:rPr lang="fi-FI" dirty="0" smtClean="0"/>
              <a:t>runsaasti erittävä infektoitunut haava tai </a:t>
            </a:r>
            <a:r>
              <a:rPr lang="fi-FI" dirty="0" err="1" smtClean="0"/>
              <a:t>abskessi</a:t>
            </a:r>
            <a:r>
              <a:rPr lang="fi-FI" dirty="0" smtClean="0"/>
              <a:t>, oma huone ja kosketusvarotoimet kunnes runsas eritys loppuu</a:t>
            </a:r>
          </a:p>
          <a:p>
            <a:pPr marL="457200" lvl="1" indent="0">
              <a:buNone/>
            </a:pPr>
            <a:endParaRPr lang="fi-FI" sz="1050" dirty="0" smtClean="0"/>
          </a:p>
          <a:p>
            <a:r>
              <a:rPr lang="fi-FI" dirty="0" smtClean="0"/>
              <a:t>Infektoituneen haavan suihkuttaminen</a:t>
            </a:r>
          </a:p>
          <a:p>
            <a:pPr marL="0" indent="0">
              <a:buNone/>
            </a:pPr>
            <a:endParaRPr lang="fi-FI" sz="1000" dirty="0" smtClean="0"/>
          </a:p>
          <a:p>
            <a:pPr lvl="1"/>
            <a:r>
              <a:rPr lang="fi-FI" dirty="0"/>
              <a:t>m</a:t>
            </a:r>
            <a:r>
              <a:rPr lang="fi-FI" dirty="0" smtClean="0"/>
              <a:t>ielellään viimeisenä, jos yhteinen suihkutila</a:t>
            </a:r>
          </a:p>
          <a:p>
            <a:pPr marL="457200" lvl="1" indent="0">
              <a:buNone/>
            </a:pPr>
            <a:endParaRPr lang="fi-FI" sz="1000" dirty="0" smtClean="0"/>
          </a:p>
          <a:p>
            <a:pPr lvl="1"/>
            <a:r>
              <a:rPr lang="fi-FI" dirty="0"/>
              <a:t>v</a:t>
            </a:r>
            <a:r>
              <a:rPr lang="fi-FI" dirty="0" smtClean="0"/>
              <a:t>älisiivous esim. kloori 1000ppm </a:t>
            </a:r>
          </a:p>
          <a:p>
            <a:pPr marL="457200" lvl="1" indent="0">
              <a:buNone/>
            </a:pPr>
            <a:endParaRPr lang="fi-FI" sz="1100" dirty="0" smtClean="0"/>
          </a:p>
          <a:p>
            <a:r>
              <a:rPr lang="fi-FI" dirty="0" smtClean="0"/>
              <a:t>Haavasidokset pidetään puhtaina ja kuivina</a:t>
            </a:r>
          </a:p>
          <a:p>
            <a:pPr marL="0" indent="0">
              <a:buNone/>
            </a:pPr>
            <a:endParaRPr lang="fi-FI" sz="1200" dirty="0" smtClean="0"/>
          </a:p>
          <a:p>
            <a:pPr lvl="1"/>
            <a:r>
              <a:rPr lang="fi-FI" dirty="0" smtClean="0"/>
              <a:t>Sidosten vaihto, jos haava vuotaa sidosten läpi</a:t>
            </a:r>
          </a:p>
          <a:p>
            <a:pPr marL="0" indent="0">
              <a:buNone/>
            </a:pPr>
            <a:endParaRPr lang="fi-FI" sz="1100" dirty="0" smtClean="0"/>
          </a:p>
          <a:p>
            <a:r>
              <a:rPr lang="fi-FI" dirty="0" smtClean="0"/>
              <a:t>Haavanhoitovälineet ja –tuotteet säilytetään kaapissa suojassa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61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>
                <a:solidFill>
                  <a:schemeClr val="tx2"/>
                </a:solidFill>
              </a:rPr>
              <a:t>Yhteenvetoa</a:t>
            </a:r>
            <a:endParaRPr lang="fi-FI" sz="4000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391072"/>
            <a:ext cx="8568952" cy="5466928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Aseptinen toiminta ja työjärjestys ovat haavanhoidon peruslähtökohta</a:t>
            </a:r>
          </a:p>
          <a:p>
            <a:pPr marL="0" indent="0">
              <a:buNone/>
            </a:pPr>
            <a:endParaRPr lang="fi-FI" sz="1100" dirty="0" smtClean="0"/>
          </a:p>
          <a:p>
            <a:pPr marL="0" indent="0">
              <a:buNone/>
            </a:pPr>
            <a:endParaRPr lang="fi-FI" sz="1100" dirty="0"/>
          </a:p>
          <a:p>
            <a:r>
              <a:rPr lang="fi-FI" dirty="0" smtClean="0"/>
              <a:t>Hyvä suunnittelu kaiken </a:t>
            </a:r>
            <a:r>
              <a:rPr lang="fi-FI" dirty="0" err="1" smtClean="0"/>
              <a:t>ao</a:t>
            </a:r>
            <a:endParaRPr lang="fi-FI" dirty="0" smtClean="0"/>
          </a:p>
          <a:p>
            <a:pPr marL="0" indent="0">
              <a:buNone/>
            </a:pPr>
            <a:endParaRPr lang="fi-FI" sz="1100" dirty="0" smtClean="0"/>
          </a:p>
          <a:p>
            <a:pPr marL="0" indent="0">
              <a:buNone/>
            </a:pPr>
            <a:endParaRPr lang="fi-FI" sz="1100" dirty="0" smtClean="0"/>
          </a:p>
          <a:p>
            <a:r>
              <a:rPr lang="fi-FI" dirty="0" smtClean="0"/>
              <a:t>Käytä </a:t>
            </a:r>
            <a:r>
              <a:rPr lang="fi-FI" dirty="0"/>
              <a:t>haavanhoidossa steriilejä </a:t>
            </a:r>
            <a:r>
              <a:rPr lang="fi-FI" dirty="0" smtClean="0"/>
              <a:t>instrumentteja</a:t>
            </a:r>
          </a:p>
          <a:p>
            <a:pPr marL="0" indent="0">
              <a:buNone/>
            </a:pPr>
            <a:endParaRPr lang="fi-FI" sz="1100" dirty="0"/>
          </a:p>
          <a:p>
            <a:r>
              <a:rPr lang="fi-FI" dirty="0" smtClean="0"/>
              <a:t>Suojaudu oikein (älä aliarvioi suojaimien hyötyä ja tarpeellisuutta)</a:t>
            </a:r>
          </a:p>
          <a:p>
            <a:pPr marL="0" indent="0">
              <a:buNone/>
            </a:pPr>
            <a:endParaRPr lang="fi-FI" sz="1100" dirty="0" smtClean="0"/>
          </a:p>
          <a:p>
            <a:r>
              <a:rPr lang="fi-FI" dirty="0" smtClean="0"/>
              <a:t>Vaihda suojakäsineet ja desinfioi kätesi siirtyessäsi työvaiheesta toiseen</a:t>
            </a:r>
          </a:p>
          <a:p>
            <a:pPr marL="0" indent="0">
              <a:buNone/>
            </a:pPr>
            <a:endParaRPr lang="fi-FI" sz="1100" dirty="0" smtClean="0"/>
          </a:p>
          <a:p>
            <a:pPr marL="0" indent="0">
              <a:buNone/>
            </a:pPr>
            <a:endParaRPr lang="fi-FI" sz="1100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sz="1100" dirty="0" smtClean="0"/>
          </a:p>
        </p:txBody>
      </p:sp>
      <p:pic>
        <p:nvPicPr>
          <p:cNvPr id="2050" name="Picture 2" descr="C:\Users\Sirpa\Pictures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95" y="476672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irpa\Pictures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1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Haavanhoidon toteutus 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112568"/>
          </a:xfrm>
        </p:spPr>
        <p:txBody>
          <a:bodyPr>
            <a:normAutofit fontScale="92500"/>
          </a:bodyPr>
          <a:lstStyle/>
          <a:p>
            <a:r>
              <a:rPr lang="fi-FI" sz="3000" dirty="0" smtClean="0"/>
              <a:t>Haavanhoito toteutetaan siten, että haavaan ei viedä uusia mikrobeja haavanhoitovälineiden eikä työntekijän/suojakäsineiden välityksellä ympäristöstä, oli haava puhdas tai infektoitunut</a:t>
            </a:r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endParaRPr lang="fi-FI" sz="1900" dirty="0" smtClean="0"/>
          </a:p>
          <a:p>
            <a:r>
              <a:rPr lang="fi-FI" sz="3000" dirty="0"/>
              <a:t>Aseptinen toiminta ja työjärjestys </a:t>
            </a:r>
            <a:r>
              <a:rPr lang="fi-FI" sz="3000" dirty="0" smtClean="0"/>
              <a:t>(puhtaasta likaiseen) ovat </a:t>
            </a:r>
            <a:r>
              <a:rPr lang="fi-FI" sz="3000" dirty="0"/>
              <a:t>haavanhoidon peruslähtökohta </a:t>
            </a:r>
            <a:endParaRPr lang="fi-FI" sz="3000" dirty="0" smtClean="0"/>
          </a:p>
          <a:p>
            <a:pPr marL="0" indent="0">
              <a:buNone/>
            </a:pPr>
            <a:endParaRPr lang="fi-FI" sz="1200" dirty="0" smtClean="0"/>
          </a:p>
          <a:p>
            <a:endParaRPr lang="fi-FI" sz="1100" dirty="0" smtClean="0"/>
          </a:p>
          <a:p>
            <a:r>
              <a:rPr lang="fi-FI" sz="3000" dirty="0" smtClean="0"/>
              <a:t>Tavanomaiset varotoimet ovat myös haavanhoidon perustana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8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Kaaviokuva 9"/>
          <p:cNvGraphicFramePr/>
          <p:nvPr>
            <p:extLst>
              <p:ext uri="{D42A27DB-BD31-4B8C-83A1-F6EECF244321}">
                <p14:modId xmlns:p14="http://schemas.microsoft.com/office/powerpoint/2010/main" val="1978413987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97397" y="414908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Aseptinen työjärjestys</a:t>
            </a:r>
            <a:endParaRPr lang="fi-FI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97397" y="50219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Oikea potilassijoittelu</a:t>
            </a:r>
            <a:endParaRPr lang="fi-FI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107503" y="5301208"/>
            <a:ext cx="2665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Haavan hoitovälineiden/tuotteiden oikea käsittely</a:t>
            </a:r>
            <a:endParaRPr lang="fi-FI" sz="1200" b="1" dirty="0">
              <a:latin typeface="Trebuchet MS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633876" y="602128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Jätteiden käsittely</a:t>
            </a:r>
            <a:endParaRPr lang="fi-FI" sz="1200" b="1" dirty="0">
              <a:latin typeface="Trebuchet MS" pitchFamily="34" charset="0"/>
            </a:endParaRPr>
          </a:p>
        </p:txBody>
      </p:sp>
      <p:cxnSp>
        <p:nvCxnSpPr>
          <p:cNvPr id="9" name="Suora nuoliyhdysviiva 8"/>
          <p:cNvCxnSpPr/>
          <p:nvPr/>
        </p:nvCxnSpPr>
        <p:spPr>
          <a:xfrm flipH="1" flipV="1">
            <a:off x="2293090" y="4328139"/>
            <a:ext cx="520824" cy="609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 flipH="1">
            <a:off x="2257637" y="5160494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H="1">
            <a:off x="2553502" y="5539175"/>
            <a:ext cx="337212" cy="781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/>
          <p:cNvSpPr txBox="1"/>
          <p:nvPr/>
        </p:nvSpPr>
        <p:spPr>
          <a:xfrm>
            <a:off x="157532" y="4490731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Hoitoympäristö</a:t>
            </a:r>
            <a:endParaRPr lang="fi-FI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0" name="Suora nuoliyhdysviiva 19"/>
          <p:cNvCxnSpPr/>
          <p:nvPr/>
        </p:nvCxnSpPr>
        <p:spPr>
          <a:xfrm flipH="1" flipV="1">
            <a:off x="1965413" y="4608966"/>
            <a:ext cx="749424" cy="304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 flipH="1">
            <a:off x="2507599" y="5770277"/>
            <a:ext cx="552233" cy="3545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iruutu 14"/>
          <p:cNvSpPr txBox="1"/>
          <p:nvPr/>
        </p:nvSpPr>
        <p:spPr>
          <a:xfrm>
            <a:off x="97397" y="1729880"/>
            <a:ext cx="266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Oikea suojautuminen</a:t>
            </a:r>
            <a:endParaRPr lang="fi-FI" sz="1200" b="1" dirty="0">
              <a:latin typeface="Trebuchet MS" pitchFamily="34" charset="0"/>
            </a:endParaRPr>
          </a:p>
        </p:txBody>
      </p:sp>
      <p:cxnSp>
        <p:nvCxnSpPr>
          <p:cNvPr id="18" name="Suora nuoliyhdysviiva 17"/>
          <p:cNvCxnSpPr/>
          <p:nvPr/>
        </p:nvCxnSpPr>
        <p:spPr>
          <a:xfrm flipH="1" flipV="1">
            <a:off x="1809033" y="2185179"/>
            <a:ext cx="491348" cy="4210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/>
          <p:nvPr/>
        </p:nvCxnSpPr>
        <p:spPr>
          <a:xfrm>
            <a:off x="3779912" y="5770277"/>
            <a:ext cx="360040" cy="3895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/>
          <p:cNvSpPr txBox="1"/>
          <p:nvPr/>
        </p:nvSpPr>
        <p:spPr>
          <a:xfrm>
            <a:off x="4139952" y="630058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Hyvä suunnittelu</a:t>
            </a:r>
            <a:endParaRPr lang="fi-FI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395536" y="18703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solidFill>
                  <a:schemeClr val="tx2"/>
                </a:solidFill>
                <a:latin typeface="Trebuchet MS" pitchFamily="34" charset="0"/>
              </a:rPr>
              <a:t>Tavanomaiset varotoimet ovat haavanhoidon perustana</a:t>
            </a:r>
            <a:endParaRPr lang="fi-FI" sz="2400" b="1" dirty="0">
              <a:solidFill>
                <a:schemeClr val="tx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Haavanhoitoon valmistautuminen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Suunnittele haavanhoitotilanteet etukäteen </a:t>
            </a:r>
          </a:p>
          <a:p>
            <a:pPr marL="0" indent="0">
              <a:buNone/>
            </a:pPr>
            <a:endParaRPr lang="fi-FI" sz="1300" dirty="0" smtClean="0"/>
          </a:p>
          <a:p>
            <a:r>
              <a:rPr lang="fi-FI" dirty="0" smtClean="0"/>
              <a:t>Varaa riittävästi aikaa</a:t>
            </a:r>
          </a:p>
          <a:p>
            <a:endParaRPr lang="fi-FI" sz="1300" dirty="0" smtClean="0"/>
          </a:p>
          <a:p>
            <a:r>
              <a:rPr lang="fi-FI" dirty="0" smtClean="0"/>
              <a:t>Haavanhoito tehdään sille varatussa haavanhoito- tai potilashuoneessa- ei pesutiloissa</a:t>
            </a:r>
          </a:p>
          <a:p>
            <a:pPr lvl="1"/>
            <a:r>
              <a:rPr lang="fi-FI" dirty="0" smtClean="0"/>
              <a:t>Puhdas tila ja hyvä valaistus</a:t>
            </a:r>
          </a:p>
          <a:p>
            <a:pPr lvl="1"/>
            <a:r>
              <a:rPr lang="fi-FI" dirty="0" smtClean="0"/>
              <a:t>Hoitoalustan suojaaminen </a:t>
            </a:r>
            <a:r>
              <a:rPr lang="fi-FI" dirty="0"/>
              <a:t>esim. </a:t>
            </a:r>
            <a:r>
              <a:rPr lang="fi-FI" dirty="0" smtClean="0"/>
              <a:t>kroonikkovaipalla</a:t>
            </a:r>
          </a:p>
          <a:p>
            <a:pPr lvl="1"/>
            <a:endParaRPr lang="fi-FI" dirty="0"/>
          </a:p>
          <a:p>
            <a:r>
              <a:rPr lang="fi-FI" dirty="0" smtClean="0"/>
              <a:t>Vältetään tarpeetonta kulkua haavahoitotilassa haavanhoitojen aikana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endParaRPr lang="fi-FI" sz="1400" dirty="0" smtClean="0"/>
          </a:p>
          <a:p>
            <a:r>
              <a:rPr lang="fi-FI" dirty="0" smtClean="0"/>
              <a:t>Kerää haavanhoitoon tarvittavat välineet/haavanhoitotuotteet käden ulottuville esim. instrumenttipöydälle tai tarjottimelle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7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Varaa haavanhoitoon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Käsihuuhde</a:t>
            </a:r>
          </a:p>
          <a:p>
            <a:pPr marL="0" indent="0">
              <a:buNone/>
            </a:pPr>
            <a:endParaRPr lang="fi-FI" b="1" dirty="0" smtClean="0"/>
          </a:p>
          <a:p>
            <a:r>
              <a:rPr lang="fi-FI" dirty="0" smtClean="0"/>
              <a:t>Kädet desinfioidaan</a:t>
            </a:r>
          </a:p>
          <a:p>
            <a:pPr marL="0" indent="0">
              <a:buNone/>
            </a:pPr>
            <a:endParaRPr lang="fi-FI" sz="1000" dirty="0"/>
          </a:p>
          <a:p>
            <a:pPr lvl="1"/>
            <a:r>
              <a:rPr lang="fi-FI" dirty="0"/>
              <a:t>Ennen haavanhoitovälineiden </a:t>
            </a:r>
            <a:r>
              <a:rPr lang="fi-FI" dirty="0" smtClean="0"/>
              <a:t>keräämistä</a:t>
            </a:r>
          </a:p>
          <a:p>
            <a:pPr marL="457200" lvl="1" indent="0">
              <a:buNone/>
            </a:pPr>
            <a:endParaRPr lang="fi-FI" sz="1000" dirty="0"/>
          </a:p>
          <a:p>
            <a:pPr lvl="1"/>
            <a:r>
              <a:rPr lang="fi-FI" dirty="0"/>
              <a:t>Ennen suojakäsineiden pukemista ja riisumisen </a:t>
            </a:r>
            <a:r>
              <a:rPr lang="fi-FI" dirty="0" smtClean="0"/>
              <a:t>jälkeen</a:t>
            </a:r>
          </a:p>
          <a:p>
            <a:pPr marL="457200" lvl="1" indent="0">
              <a:buNone/>
            </a:pPr>
            <a:endParaRPr lang="fi-FI" sz="1000" dirty="0"/>
          </a:p>
          <a:p>
            <a:pPr lvl="1"/>
            <a:r>
              <a:rPr lang="fi-FI" dirty="0" smtClean="0"/>
              <a:t>Suojakäsineiden vaihdon </a:t>
            </a:r>
            <a:r>
              <a:rPr lang="fi-FI" dirty="0"/>
              <a:t>yhteydessä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2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Varaa haavanhoitoon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54817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Suojaimia </a:t>
            </a:r>
            <a:r>
              <a:rPr lang="fi-FI" dirty="0" smtClean="0"/>
              <a:t>(kertakäyttöisiä)</a:t>
            </a:r>
          </a:p>
          <a:p>
            <a:pPr marL="0" indent="0">
              <a:buNone/>
            </a:pPr>
            <a:endParaRPr lang="fi-FI" sz="1200" dirty="0" smtClean="0"/>
          </a:p>
          <a:p>
            <a:pPr lvl="1"/>
            <a:r>
              <a:rPr lang="fi-FI" dirty="0" smtClean="0"/>
              <a:t>Suojakäsineitä </a:t>
            </a:r>
          </a:p>
          <a:p>
            <a:pPr marL="457200" lvl="1" indent="0">
              <a:buNone/>
            </a:pPr>
            <a:endParaRPr lang="fi-FI" sz="1200" dirty="0" smtClean="0"/>
          </a:p>
          <a:p>
            <a:pPr lvl="1"/>
            <a:r>
              <a:rPr lang="fi-FI" dirty="0" smtClean="0"/>
              <a:t>Kirurgista suu-nenäsuojusta</a:t>
            </a:r>
          </a:p>
          <a:p>
            <a:pPr marL="457200" lvl="1" indent="0">
              <a:buNone/>
            </a:pPr>
            <a:endParaRPr lang="fi-FI" sz="1200" dirty="0" smtClean="0"/>
          </a:p>
          <a:p>
            <a:pPr lvl="1"/>
            <a:r>
              <a:rPr lang="fi-FI" dirty="0" smtClean="0"/>
              <a:t>Suojalasit tai kokokasvovisiiri</a:t>
            </a:r>
          </a:p>
          <a:p>
            <a:pPr marL="457200" lvl="1" indent="0">
              <a:buNone/>
            </a:pPr>
            <a:endParaRPr lang="fi-FI" sz="1300" dirty="0" smtClean="0"/>
          </a:p>
          <a:p>
            <a:pPr lvl="1"/>
            <a:r>
              <a:rPr lang="fi-FI" dirty="0" smtClean="0"/>
              <a:t>Pitkähihainen suojatakki tai suojaesiliina</a:t>
            </a:r>
          </a:p>
          <a:p>
            <a:pPr lvl="1"/>
            <a:endParaRPr lang="fi-FI" sz="1300" dirty="0" smtClean="0"/>
          </a:p>
          <a:p>
            <a:pPr lvl="1"/>
            <a:r>
              <a:rPr lang="fi-FI" dirty="0" smtClean="0"/>
              <a:t>Hiussuojus (vuodeosastolla tarvitaan harvoin, lähinnä laajojen palovammojen hoidossa tarpeellinen)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Jos pelkkä haavasidosten vaihto riittää, voit arvioida suojainten tarvetta tilannekohtaisesti</a:t>
            </a:r>
          </a:p>
          <a:p>
            <a:pPr lvl="1"/>
            <a:r>
              <a:rPr lang="fi-FI" dirty="0" smtClean="0"/>
              <a:t>kuitenkin tarvitset </a:t>
            </a:r>
            <a:r>
              <a:rPr lang="fi-FI" b="1" dirty="0" smtClean="0"/>
              <a:t>vähintään suojakäsineet</a:t>
            </a:r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dirty="0" smtClean="0"/>
              <a:t>Eri varotoimin (esim. kosketusvarotoimet) hoidettavan potilaan haavanhoidossa suojaimia käytetään eristysluokan mukaisesti</a:t>
            </a:r>
            <a:endParaRPr lang="fi-FI" dirty="0"/>
          </a:p>
        </p:txBody>
      </p:sp>
      <p:pic>
        <p:nvPicPr>
          <p:cNvPr id="4" name="Picture 5" descr="suojaim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168" y="1052736"/>
            <a:ext cx="2911088" cy="21171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7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Suojakäsineiden käytöstä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5323730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Suojakäsineet valitaan käyttötarkoituksen mukaan</a:t>
            </a:r>
          </a:p>
          <a:p>
            <a:pPr marL="0" indent="0">
              <a:buNone/>
            </a:pPr>
            <a:endParaRPr lang="fi-FI" sz="1000" dirty="0" smtClean="0"/>
          </a:p>
          <a:p>
            <a:pPr lvl="1"/>
            <a:r>
              <a:rPr lang="fi-FI" dirty="0" smtClean="0"/>
              <a:t>Steriilit (alle 24 h vanhat leikkaushaavat)</a:t>
            </a:r>
          </a:p>
          <a:p>
            <a:pPr marL="457200" lvl="1" indent="0">
              <a:buNone/>
            </a:pPr>
            <a:endParaRPr lang="fi-FI" sz="1000" dirty="0" smtClean="0"/>
          </a:p>
          <a:p>
            <a:pPr lvl="1"/>
            <a:r>
              <a:rPr lang="fi-FI" dirty="0" smtClean="0"/>
              <a:t>Tehdaspuhtaat (yli 24h vanhat leikkaushaavat)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fi-FI" sz="1000" dirty="0" smtClean="0"/>
          </a:p>
          <a:p>
            <a:r>
              <a:rPr lang="fi-FI" dirty="0" smtClean="0"/>
              <a:t>Suojakäsineet</a:t>
            </a:r>
          </a:p>
          <a:p>
            <a:pPr marL="0" indent="0">
              <a:buNone/>
            </a:pPr>
            <a:endParaRPr lang="fi-FI" sz="1200" dirty="0" smtClean="0"/>
          </a:p>
          <a:p>
            <a:pPr lvl="1"/>
            <a:r>
              <a:rPr lang="fi-FI" dirty="0" smtClean="0"/>
              <a:t>Puetaan juuri ennen haavaan koskemista</a:t>
            </a:r>
          </a:p>
          <a:p>
            <a:pPr marL="457200" lvl="1" indent="0">
              <a:buNone/>
            </a:pPr>
            <a:endParaRPr lang="fi-FI" sz="1200" dirty="0" smtClean="0"/>
          </a:p>
          <a:p>
            <a:pPr lvl="1"/>
            <a:r>
              <a:rPr lang="fi-FI" dirty="0"/>
              <a:t>V</a:t>
            </a:r>
            <a:r>
              <a:rPr lang="fi-FI" dirty="0" smtClean="0"/>
              <a:t>aihdetaan eri </a:t>
            </a:r>
            <a:r>
              <a:rPr lang="fi-FI" dirty="0"/>
              <a:t>työvaiheiden </a:t>
            </a:r>
            <a:r>
              <a:rPr lang="fi-FI" dirty="0" smtClean="0"/>
              <a:t>välissä kuten esim. haavasiteiden poiston jälkeen (Muista käsien desinfektio)</a:t>
            </a:r>
          </a:p>
          <a:p>
            <a:pPr marL="457200" lvl="1" indent="0">
              <a:buNone/>
            </a:pPr>
            <a:endParaRPr lang="fi-FI" sz="1200" dirty="0"/>
          </a:p>
          <a:p>
            <a:pPr lvl="1"/>
            <a:r>
              <a:rPr lang="fi-FI" dirty="0" smtClean="0"/>
              <a:t>Kesken haavahoidon suojakäsineillä ei kosketella muuhun hoitoympäristöön</a:t>
            </a:r>
          </a:p>
          <a:p>
            <a:pPr marL="457200" lvl="1" indent="0">
              <a:buNone/>
            </a:pPr>
            <a:endParaRPr lang="fi-FI" sz="1300" dirty="0" smtClean="0"/>
          </a:p>
          <a:p>
            <a:pPr lvl="1"/>
            <a:r>
              <a:rPr lang="fi-FI" dirty="0" smtClean="0"/>
              <a:t>Likaisilla suojakäsineillä ei kosketella hoitoympäristöä</a:t>
            </a:r>
          </a:p>
          <a:p>
            <a:pPr marL="0" indent="0">
              <a:buNone/>
            </a:pPr>
            <a:endParaRPr lang="fi-FI" sz="1100" dirty="0" smtClean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608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Varaa haavanhoitoon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 smtClean="0"/>
              <a:t>Steriilit instrumentit </a:t>
            </a:r>
          </a:p>
          <a:p>
            <a:pPr marL="0" indent="0">
              <a:buNone/>
            </a:pPr>
            <a:endParaRPr lang="fi-FI" sz="1000" b="1" dirty="0" smtClean="0"/>
          </a:p>
          <a:p>
            <a:pPr lvl="1"/>
            <a:r>
              <a:rPr lang="fi-FI" dirty="0"/>
              <a:t>H</a:t>
            </a:r>
            <a:r>
              <a:rPr lang="fi-FI" dirty="0" smtClean="0"/>
              <a:t>aavanhoidossa käytetään aina steriilejä instrumentteja</a:t>
            </a:r>
          </a:p>
          <a:p>
            <a:pPr marL="457200" lvl="1" indent="0">
              <a:buNone/>
            </a:pPr>
            <a:endParaRPr lang="fi-FI" sz="1100" dirty="0" smtClean="0"/>
          </a:p>
          <a:p>
            <a:pPr lvl="1"/>
            <a:r>
              <a:rPr lang="fi-FI" dirty="0" smtClean="0"/>
              <a:t>Mahdollisuuksien mukaan kertakäyttöisiä</a:t>
            </a:r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Tarkista </a:t>
            </a:r>
            <a:r>
              <a:rPr lang="fi-FI" dirty="0"/>
              <a:t>instrumenttien ja haavatuotteiden kelvollisuus (pakkaus ehjä, puhdas, avaamaton ja kuiva sekä viimeinen käyttöpäivä on voimassa</a:t>
            </a:r>
            <a:r>
              <a:rPr lang="fi-FI" dirty="0" smtClean="0"/>
              <a:t>)</a:t>
            </a:r>
          </a:p>
        </p:txBody>
      </p:sp>
      <p:pic>
        <p:nvPicPr>
          <p:cNvPr id="5" name="Picture 4" descr="Kuv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848" y="3459867"/>
            <a:ext cx="2376264" cy="9996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Varaa haavanhoitoon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Potilaskohtaiset haavanhoitotuotteet</a:t>
            </a:r>
          </a:p>
          <a:p>
            <a:pPr marL="0" indent="0">
              <a:buNone/>
            </a:pPr>
            <a:endParaRPr lang="fi-FI" sz="1200" dirty="0" smtClean="0"/>
          </a:p>
          <a:p>
            <a:pPr lvl="1"/>
            <a:r>
              <a:rPr lang="fi-FI" dirty="0" smtClean="0"/>
              <a:t>Hoitohoitotuotteet </a:t>
            </a:r>
            <a:r>
              <a:rPr lang="fi-FI" dirty="0"/>
              <a:t>aukaistaan desinfioiduin käsin</a:t>
            </a:r>
          </a:p>
          <a:p>
            <a:pPr marL="0" indent="0">
              <a:buNone/>
            </a:pPr>
            <a:endParaRPr lang="fi-FI" sz="1100" dirty="0" smtClean="0"/>
          </a:p>
          <a:p>
            <a:r>
              <a:rPr lang="fi-FI" dirty="0" smtClean="0"/>
              <a:t>Jäteastia tai roskapussi</a:t>
            </a:r>
          </a:p>
          <a:p>
            <a:pPr marL="0" indent="0">
              <a:buNone/>
            </a:pPr>
            <a:endParaRPr lang="fi-FI" sz="1100" dirty="0" smtClean="0"/>
          </a:p>
          <a:p>
            <a:pPr lvl="1"/>
            <a:r>
              <a:rPr lang="fi-FI" dirty="0" smtClean="0"/>
              <a:t>Likaiset sidokset laitetaan suoraan roskapussiin, ei lasketa esim. potilaan vuoteeseen</a:t>
            </a:r>
          </a:p>
          <a:p>
            <a:pPr marL="457200" lvl="1" indent="0">
              <a:buNone/>
            </a:pPr>
            <a:endParaRPr lang="fi-FI" sz="1100" dirty="0" smtClean="0"/>
          </a:p>
          <a:p>
            <a:r>
              <a:rPr lang="fi-FI" dirty="0" smtClean="0"/>
              <a:t>Käytetyille instrumenteille esim. kaarimalja</a:t>
            </a:r>
          </a:p>
          <a:p>
            <a:pPr marL="0" indent="0">
              <a:buNone/>
            </a:pPr>
            <a:endParaRPr lang="fi-FI" sz="1100" dirty="0" smtClean="0"/>
          </a:p>
          <a:p>
            <a:r>
              <a:rPr lang="fi-FI" dirty="0" smtClean="0"/>
              <a:t>Särmäisjäteastia pistäville ja viiltäville kertakäyttöisille instrumenteille</a:t>
            </a:r>
          </a:p>
          <a:p>
            <a:pPr marL="0" indent="0">
              <a:buNone/>
            </a:pPr>
            <a:endParaRPr lang="fi-FI" sz="1100" dirty="0" smtClean="0"/>
          </a:p>
          <a:p>
            <a:pPr lvl="1"/>
            <a:r>
              <a:rPr lang="fi-FI" dirty="0" smtClean="0"/>
              <a:t>Laitetaan heti käytön jälkeen särmäisjäteastiaan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60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SH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/>
      </a:spPr>
      <a:bodyPr rtlCol="0" anchor="ctr"/>
      <a:lstStyle>
        <a:defPPr algn="ctr">
          <a:defRPr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rebuchet M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i:0#.w|oysnet\ukkolasi</DisplayName>
        <AccountId>246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2021-09-22T21:00:00+00:00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PPSHP:n henkilöstö</TermName>
          <TermId xmlns="http://schemas.microsoft.com/office/infopath/2007/PartnerControls">7a49a948-31e0-4b0f-83ed-c01fa56f5934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PPSHP</TermName>
          <TermId xmlns="http://schemas.microsoft.com/office/infopath/2007/PartnerControls">be8cbbf1-c5fa-44e0-8d6c-f88ba4a3bcc6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18</Value>
      <Value>10</Value>
      <Value>165</Value>
      <Value>3</Value>
      <Value>1</Value>
    </TaxCatchAll>
    <_dlc_DocId xmlns="d3e50268-7799-48af-83c3-9a9b063078bc">MUAVRSSTWASF-92438712-333</_dlc_DocId>
    <_dlc_DocIdUrl xmlns="d3e50268-7799-48af-83c3-9a9b063078bc">
      <Url>https://internet.oysnet.ppshp.fi/dokumentit/_layouts/15/DocIdRedir.aspx?ID=MUAVRSSTWASF-92438712-333</Url>
      <Description>MUAVRSSTWASF-92438712-333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0F10584B-2DEE-4199-B7B6-6618C6A8596C}"/>
</file>

<file path=customXml/itemProps2.xml><?xml version="1.0" encoding="utf-8"?>
<ds:datastoreItem xmlns:ds="http://schemas.openxmlformats.org/officeDocument/2006/customXml" ds:itemID="{644B50C0-5C3E-4C32-8532-42184997BAB5}"/>
</file>

<file path=customXml/itemProps3.xml><?xml version="1.0" encoding="utf-8"?>
<ds:datastoreItem xmlns:ds="http://schemas.openxmlformats.org/officeDocument/2006/customXml" ds:itemID="{C020A4A2-E428-4550-8277-4D65E622E18E}"/>
</file>

<file path=customXml/itemProps4.xml><?xml version="1.0" encoding="utf-8"?>
<ds:datastoreItem xmlns:ds="http://schemas.openxmlformats.org/officeDocument/2006/customXml" ds:itemID="{DB25C584-4123-4BFF-8217-3C83D42D03A9}"/>
</file>

<file path=customXml/itemProps5.xml><?xml version="1.0" encoding="utf-8"?>
<ds:datastoreItem xmlns:ds="http://schemas.openxmlformats.org/officeDocument/2006/customXml" ds:itemID="{331EF8B3-EBAC-415B-BF23-EFACEFB25013}"/>
</file>

<file path=docProps/app.xml><?xml version="1.0" encoding="utf-8"?>
<Properties xmlns="http://schemas.openxmlformats.org/officeDocument/2006/extended-properties" xmlns:vt="http://schemas.openxmlformats.org/officeDocument/2006/docPropsVTypes">
  <Template>PPSHP</Template>
  <TotalTime>1363</TotalTime>
  <Words>532</Words>
  <Application>Microsoft Office PowerPoint</Application>
  <PresentationFormat>Näytössä katseltava diaesitys (4:3)</PresentationFormat>
  <Paragraphs>181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Verdana</vt:lpstr>
      <vt:lpstr>PPSHP</vt:lpstr>
      <vt:lpstr>Infektioiden torjunnan näkökulma haavanhoidossa</vt:lpstr>
      <vt:lpstr>Haavanhoidon toteutus </vt:lpstr>
      <vt:lpstr>PowerPoint-esitys</vt:lpstr>
      <vt:lpstr>Haavanhoitoon valmistautuminen</vt:lpstr>
      <vt:lpstr>Varaa haavanhoitoon</vt:lpstr>
      <vt:lpstr>Varaa haavanhoitoon</vt:lpstr>
      <vt:lpstr>Suojakäsineiden käytöstä</vt:lpstr>
      <vt:lpstr>Varaa haavanhoitoon</vt:lpstr>
      <vt:lpstr>Varaa haavanhoitoon</vt:lpstr>
      <vt:lpstr>Haavanhoidon jälkeen</vt:lpstr>
      <vt:lpstr>Haavan paranemisen seuranta ja kirjaaminen</vt:lpstr>
      <vt:lpstr>Haavainfektioiden seuranta</vt:lpstr>
      <vt:lpstr>Muita huomioitavia asioita</vt:lpstr>
      <vt:lpstr>Yhteenvetoa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Infektioiden torjunnan näkökulma haavanhoidossa 23.9.2021</dc:title>
  <dc:creator>Ukkola Sirpa</dc:creator>
  <cp:keywords/>
  <cp:lastModifiedBy>Ukkola Sirpa</cp:lastModifiedBy>
  <cp:revision>268</cp:revision>
  <cp:lastPrinted>2021-09-21T12:33:37Z</cp:lastPrinted>
  <dcterms:created xsi:type="dcterms:W3CDTF">2018-10-19T08:08:56Z</dcterms:created>
  <dcterms:modified xsi:type="dcterms:W3CDTF">2021-09-23T05:13:10Z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486d9d58-03ea-42f5-98f9-efd9c8bf30f7</vt:lpwstr>
  </property>
  <property fmtid="{D5CDD505-2E9C-101B-9397-08002B2CF9AE}" pid="4" name="TaxKeyword">
    <vt:lpwstr/>
  </property>
  <property fmtid="{D5CDD505-2E9C-101B-9397-08002B2CF9AE}" pid="5" name="Kohde- / työntekijäryhmä">
    <vt:lpwstr>18;#PPSHP:n henkilöstö|7a49a948-31e0-4b0f-83ed-c01fa56f5934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1;#PPSHP|be8cbbf1-c5fa-44e0-8d6c-f88ba4a3bcc6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166;#Infektioiden torjuntayksikkö|d873b9ee-c5a1-43a5-91cd-d45393df5f8c</vt:lpwstr>
  </property>
  <property fmtid="{D5CDD505-2E9C-101B-9397-08002B2CF9AE}" pid="14" name="Order">
    <vt:r8>246700</vt:r8>
  </property>
  <property fmtid="{D5CDD505-2E9C-101B-9397-08002B2CF9AE}" pid="16" name="SharedWithUsers">
    <vt:lpwstr/>
  </property>
  <property fmtid="{D5CDD505-2E9C-101B-9397-08002B2CF9AE}" pid="17" name="TaxKeywordTaxHTField">
    <vt:lpwstr/>
  </property>
</Properties>
</file>